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1" r:id="rId1"/>
  </p:sldMasterIdLst>
  <p:sldIdLst>
    <p:sldId id="256" r:id="rId2"/>
    <p:sldId id="269" r:id="rId3"/>
    <p:sldId id="266" r:id="rId4"/>
    <p:sldId id="267" r:id="rId5"/>
    <p:sldId id="257" r:id="rId6"/>
    <p:sldId id="258" r:id="rId7"/>
    <p:sldId id="259" r:id="rId8"/>
    <p:sldId id="268"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p:scale>
          <a:sx n="75" d="100"/>
          <a:sy n="75" d="100"/>
        </p:scale>
        <p:origin x="43"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media/image3.jp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78430FB-D30B-44E8-B184-C91193AD52B4}" type="datetimeFigureOut">
              <a:rPr lang="en-IN" smtClean="0"/>
              <a:t>18-10-2023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41FB8-05E3-46E4-9784-5329E83CBFF3}"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0970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8430FB-D30B-44E8-B184-C91193AD52B4}" type="datetimeFigureOut">
              <a:rPr lang="en-IN" smtClean="0"/>
              <a:t>18-10-2023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41FB8-05E3-46E4-9784-5329E83CBFF3}" type="slidenum">
              <a:rPr lang="en-IN" smtClean="0"/>
              <a:t>‹#›</a:t>
            </a:fld>
            <a:endParaRPr lang="en-IN"/>
          </a:p>
        </p:txBody>
      </p:sp>
    </p:spTree>
    <p:extLst>
      <p:ext uri="{BB962C8B-B14F-4D97-AF65-F5344CB8AC3E}">
        <p14:creationId xmlns:p14="http://schemas.microsoft.com/office/powerpoint/2010/main" val="1449443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8430FB-D30B-44E8-B184-C91193AD52B4}" type="datetimeFigureOut">
              <a:rPr lang="en-IN" smtClean="0"/>
              <a:t>18-10-2023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41FB8-05E3-46E4-9784-5329E83CBFF3}" type="slidenum">
              <a:rPr lang="en-IN" smtClean="0"/>
              <a:t>‹#›</a:t>
            </a:fld>
            <a:endParaRPr lang="en-IN"/>
          </a:p>
        </p:txBody>
      </p:sp>
    </p:spTree>
    <p:extLst>
      <p:ext uri="{BB962C8B-B14F-4D97-AF65-F5344CB8AC3E}">
        <p14:creationId xmlns:p14="http://schemas.microsoft.com/office/powerpoint/2010/main" val="3084940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8430FB-D30B-44E8-B184-C91193AD52B4}" type="datetimeFigureOut">
              <a:rPr lang="en-IN" smtClean="0"/>
              <a:t>18-10-2023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41FB8-05E3-46E4-9784-5329E83CBFF3}" type="slidenum">
              <a:rPr lang="en-IN" smtClean="0"/>
              <a:t>‹#›</a:t>
            </a:fld>
            <a:endParaRPr lang="en-IN"/>
          </a:p>
        </p:txBody>
      </p:sp>
    </p:spTree>
    <p:extLst>
      <p:ext uri="{BB962C8B-B14F-4D97-AF65-F5344CB8AC3E}">
        <p14:creationId xmlns:p14="http://schemas.microsoft.com/office/powerpoint/2010/main" val="1691801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78430FB-D30B-44E8-B184-C91193AD52B4}" type="datetimeFigureOut">
              <a:rPr lang="en-IN" smtClean="0"/>
              <a:t>18-10-2023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441FB8-05E3-46E4-9784-5329E83CBFF3}"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1224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78430FB-D30B-44E8-B184-C91193AD52B4}" type="datetimeFigureOut">
              <a:rPr lang="en-IN" smtClean="0"/>
              <a:t>18-10-2023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441FB8-05E3-46E4-9784-5329E83CBFF3}" type="slidenum">
              <a:rPr lang="en-IN" smtClean="0"/>
              <a:t>‹#›</a:t>
            </a:fld>
            <a:endParaRPr lang="en-IN"/>
          </a:p>
        </p:txBody>
      </p:sp>
    </p:spTree>
    <p:extLst>
      <p:ext uri="{BB962C8B-B14F-4D97-AF65-F5344CB8AC3E}">
        <p14:creationId xmlns:p14="http://schemas.microsoft.com/office/powerpoint/2010/main" val="2427275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78430FB-D30B-44E8-B184-C91193AD52B4}" type="datetimeFigureOut">
              <a:rPr lang="en-IN" smtClean="0"/>
              <a:t>18-10-2023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F441FB8-05E3-46E4-9784-5329E83CBFF3}" type="slidenum">
              <a:rPr lang="en-IN" smtClean="0"/>
              <a:t>‹#›</a:t>
            </a:fld>
            <a:endParaRPr lang="en-IN"/>
          </a:p>
        </p:txBody>
      </p:sp>
    </p:spTree>
    <p:extLst>
      <p:ext uri="{BB962C8B-B14F-4D97-AF65-F5344CB8AC3E}">
        <p14:creationId xmlns:p14="http://schemas.microsoft.com/office/powerpoint/2010/main" val="3011038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78430FB-D30B-44E8-B184-C91193AD52B4}" type="datetimeFigureOut">
              <a:rPr lang="en-IN" smtClean="0"/>
              <a:t>18-10-2023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F441FB8-05E3-46E4-9784-5329E83CBFF3}" type="slidenum">
              <a:rPr lang="en-IN" smtClean="0"/>
              <a:t>‹#›</a:t>
            </a:fld>
            <a:endParaRPr lang="en-IN"/>
          </a:p>
        </p:txBody>
      </p:sp>
    </p:spTree>
    <p:extLst>
      <p:ext uri="{BB962C8B-B14F-4D97-AF65-F5344CB8AC3E}">
        <p14:creationId xmlns:p14="http://schemas.microsoft.com/office/powerpoint/2010/main" val="2916483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78430FB-D30B-44E8-B184-C91193AD52B4}" type="datetimeFigureOut">
              <a:rPr lang="en-IN" smtClean="0"/>
              <a:t>18-10-2023</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FF441FB8-05E3-46E4-9784-5329E83CBFF3}" type="slidenum">
              <a:rPr lang="en-IN" smtClean="0"/>
              <a:t>‹#›</a:t>
            </a:fld>
            <a:endParaRPr lang="en-IN"/>
          </a:p>
        </p:txBody>
      </p:sp>
    </p:spTree>
    <p:extLst>
      <p:ext uri="{BB962C8B-B14F-4D97-AF65-F5344CB8AC3E}">
        <p14:creationId xmlns:p14="http://schemas.microsoft.com/office/powerpoint/2010/main" val="22758304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78430FB-D30B-44E8-B184-C91193AD52B4}" type="datetimeFigureOut">
              <a:rPr lang="en-IN" smtClean="0"/>
              <a:t>18-10-2023</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FF441FB8-05E3-46E4-9784-5329E83CBFF3}" type="slidenum">
              <a:rPr lang="en-IN" smtClean="0"/>
              <a:t>‹#›</a:t>
            </a:fld>
            <a:endParaRPr lang="en-IN"/>
          </a:p>
        </p:txBody>
      </p:sp>
    </p:spTree>
    <p:extLst>
      <p:ext uri="{BB962C8B-B14F-4D97-AF65-F5344CB8AC3E}">
        <p14:creationId xmlns:p14="http://schemas.microsoft.com/office/powerpoint/2010/main" val="1115153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78430FB-D30B-44E8-B184-C91193AD52B4}" type="datetimeFigureOut">
              <a:rPr lang="en-IN" smtClean="0"/>
              <a:t>18-10-2023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441FB8-05E3-46E4-9784-5329E83CBFF3}" type="slidenum">
              <a:rPr lang="en-IN" smtClean="0"/>
              <a:t>‹#›</a:t>
            </a:fld>
            <a:endParaRPr lang="en-IN"/>
          </a:p>
        </p:txBody>
      </p:sp>
    </p:spTree>
    <p:extLst>
      <p:ext uri="{BB962C8B-B14F-4D97-AF65-F5344CB8AC3E}">
        <p14:creationId xmlns:p14="http://schemas.microsoft.com/office/powerpoint/2010/main" val="625087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78430FB-D30B-44E8-B184-C91193AD52B4}" type="datetimeFigureOut">
              <a:rPr lang="en-IN" smtClean="0"/>
              <a:t>18-10-2023</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FF441FB8-05E3-46E4-9784-5329E83CBFF3}"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203490"/>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C0B27E-7B31-7710-6781-F7C9575FF0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810"/>
            <a:ext cx="12192000" cy="6850190"/>
          </a:xfrm>
          <a:prstGeom prst="rect">
            <a:avLst/>
          </a:prstGeom>
        </p:spPr>
      </p:pic>
      <p:sp>
        <p:nvSpPr>
          <p:cNvPr id="10" name="TextBox 9">
            <a:extLst>
              <a:ext uri="{FF2B5EF4-FFF2-40B4-BE49-F238E27FC236}">
                <a16:creationId xmlns:a16="http://schemas.microsoft.com/office/drawing/2014/main" id="{3F4E85C4-6BF7-7CAE-3780-F5B5AA9C6EAC}"/>
              </a:ext>
            </a:extLst>
          </p:cNvPr>
          <p:cNvSpPr txBox="1"/>
          <p:nvPr/>
        </p:nvSpPr>
        <p:spPr>
          <a:xfrm>
            <a:off x="6695440" y="7810"/>
            <a:ext cx="5496560" cy="1323439"/>
          </a:xfrm>
          <a:prstGeom prst="rect">
            <a:avLst/>
          </a:prstGeom>
          <a:solidFill>
            <a:schemeClr val="bg1">
              <a:lumMod val="75000"/>
            </a:schemeClr>
          </a:solidFill>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4000" dirty="0">
                <a:solidFill>
                  <a:schemeClr val="tx1"/>
                </a:solidFill>
              </a:rPr>
              <a:t>PUBLIC TRANSPORT        EFFICIENCY</a:t>
            </a:r>
            <a:endParaRPr lang="en-IN" sz="4000" dirty="0">
              <a:solidFill>
                <a:schemeClr val="tx1"/>
              </a:solidFill>
            </a:endParaRPr>
          </a:p>
        </p:txBody>
      </p:sp>
    </p:spTree>
    <p:extLst>
      <p:ext uri="{BB962C8B-B14F-4D97-AF65-F5344CB8AC3E}">
        <p14:creationId xmlns:p14="http://schemas.microsoft.com/office/powerpoint/2010/main" val="4151198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D826F50-2D1A-087D-22E7-54B85B961D66}"/>
              </a:ext>
            </a:extLst>
          </p:cNvPr>
          <p:cNvSpPr/>
          <p:nvPr/>
        </p:nvSpPr>
        <p:spPr>
          <a:xfrm>
            <a:off x="1046480" y="1605280"/>
            <a:ext cx="10322560" cy="37592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pic>
        <p:nvPicPr>
          <p:cNvPr id="14" name="Picture 13">
            <a:extLst>
              <a:ext uri="{FF2B5EF4-FFF2-40B4-BE49-F238E27FC236}">
                <a16:creationId xmlns:a16="http://schemas.microsoft.com/office/drawing/2014/main" id="{F0BADF5C-10A4-1B5E-5BCB-C547C6F385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252DB26A-9173-C50C-9431-DFFED14BFF02}"/>
              </a:ext>
            </a:extLst>
          </p:cNvPr>
          <p:cNvSpPr>
            <a:spLocks noGrp="1"/>
          </p:cNvSpPr>
          <p:nvPr>
            <p:ph idx="1"/>
          </p:nvPr>
        </p:nvSpPr>
        <p:spPr>
          <a:xfrm>
            <a:off x="7934960" y="4365414"/>
            <a:ext cx="10190480" cy="4023360"/>
          </a:xfrm>
        </p:spPr>
        <p:txBody>
          <a:bodyPr/>
          <a:lstStyle/>
          <a:p>
            <a:r>
              <a:rPr lang="en-US" sz="4000" b="1" dirty="0">
                <a:solidFill>
                  <a:schemeClr val="tx1"/>
                </a:solidFill>
                <a:latin typeface="Adobe Garamond Pro" panose="02020502060506020403" pitchFamily="18" charset="0"/>
              </a:rPr>
              <a:t>Presented by:</a:t>
            </a:r>
          </a:p>
          <a:p>
            <a:pPr lvl="6">
              <a:buFont typeface="Wingdings" panose="05000000000000000000" pitchFamily="2" charset="2"/>
              <a:buChar char="v"/>
            </a:pPr>
            <a:r>
              <a:rPr lang="en-US" sz="2000" dirty="0">
                <a:solidFill>
                  <a:schemeClr val="tx1"/>
                </a:solidFill>
                <a:latin typeface="Bahnschrift SemiBold SemiConden" panose="020B0502040204020203" pitchFamily="34" charset="0"/>
              </a:rPr>
              <a:t> </a:t>
            </a:r>
            <a:r>
              <a:rPr lang="en-US" sz="2000" dirty="0" err="1">
                <a:solidFill>
                  <a:schemeClr val="tx1"/>
                </a:solidFill>
                <a:latin typeface="Bahnschrift SemiBold SemiConden" panose="020B0502040204020203" pitchFamily="34" charset="0"/>
              </a:rPr>
              <a:t>Aflah</a:t>
            </a:r>
            <a:r>
              <a:rPr lang="en-US" sz="2000" dirty="0">
                <a:solidFill>
                  <a:schemeClr val="tx1"/>
                </a:solidFill>
                <a:latin typeface="Bahnschrift SemiBold SemiConden" panose="020B0502040204020203" pitchFamily="34" charset="0"/>
              </a:rPr>
              <a:t> </a:t>
            </a:r>
            <a:r>
              <a:rPr lang="en-US" sz="2000" dirty="0" err="1">
                <a:solidFill>
                  <a:schemeClr val="tx1"/>
                </a:solidFill>
                <a:latin typeface="Bahnschrift SemiBold SemiConden" panose="020B0502040204020203" pitchFamily="34" charset="0"/>
              </a:rPr>
              <a:t>Cholayil</a:t>
            </a:r>
            <a:endParaRPr lang="en-US" sz="2000" dirty="0">
              <a:solidFill>
                <a:schemeClr val="tx1"/>
              </a:solidFill>
              <a:latin typeface="Bahnschrift SemiBold SemiConden" panose="020B0502040204020203" pitchFamily="34" charset="0"/>
            </a:endParaRPr>
          </a:p>
          <a:p>
            <a:pPr lvl="6">
              <a:buFont typeface="Wingdings" panose="05000000000000000000" pitchFamily="2" charset="2"/>
              <a:buChar char="v"/>
            </a:pPr>
            <a:r>
              <a:rPr lang="en-US" sz="2000" dirty="0" err="1">
                <a:solidFill>
                  <a:schemeClr val="tx1"/>
                </a:solidFill>
                <a:latin typeface="Bahnschrift SemiBold SemiConden" panose="020B0502040204020203" pitchFamily="34" charset="0"/>
              </a:rPr>
              <a:t>Reegan</a:t>
            </a:r>
            <a:r>
              <a:rPr lang="en-US" sz="2000" dirty="0">
                <a:solidFill>
                  <a:schemeClr val="tx1"/>
                </a:solidFill>
                <a:latin typeface="Bahnschrift SemiBold SemiConden" panose="020B0502040204020203" pitchFamily="34" charset="0"/>
              </a:rPr>
              <a:t> </a:t>
            </a:r>
            <a:r>
              <a:rPr lang="en-US" sz="2000" dirty="0" err="1">
                <a:solidFill>
                  <a:schemeClr val="tx1"/>
                </a:solidFill>
                <a:latin typeface="Bahnschrift SemiBold SemiConden" panose="020B0502040204020203" pitchFamily="34" charset="0"/>
              </a:rPr>
              <a:t>Aakish</a:t>
            </a:r>
            <a:r>
              <a:rPr lang="en-US" sz="2000" dirty="0">
                <a:solidFill>
                  <a:schemeClr val="tx1"/>
                </a:solidFill>
                <a:latin typeface="Bahnschrift SemiBold SemiConden" panose="020B0502040204020203" pitchFamily="34" charset="0"/>
              </a:rPr>
              <a:t> C          </a:t>
            </a:r>
          </a:p>
          <a:p>
            <a:pPr lvl="6">
              <a:buFont typeface="Wingdings" panose="05000000000000000000" pitchFamily="2" charset="2"/>
              <a:buChar char="v"/>
            </a:pPr>
            <a:r>
              <a:rPr lang="en-US" sz="2000" dirty="0">
                <a:solidFill>
                  <a:schemeClr val="tx1"/>
                </a:solidFill>
                <a:latin typeface="Bahnschrift SemiBold SemiConden" panose="020B0502040204020203" pitchFamily="34" charset="0"/>
              </a:rPr>
              <a:t>Sam Daniel Raj A</a:t>
            </a:r>
          </a:p>
          <a:p>
            <a:pPr lvl="6">
              <a:buFont typeface="Wingdings" panose="05000000000000000000" pitchFamily="2" charset="2"/>
              <a:buChar char="v"/>
            </a:pPr>
            <a:r>
              <a:rPr lang="en-US" sz="2000" dirty="0" err="1">
                <a:solidFill>
                  <a:schemeClr val="tx1"/>
                </a:solidFill>
                <a:latin typeface="Bahnschrift SemiBold SemiConden" panose="020B0502040204020203" pitchFamily="34" charset="0"/>
              </a:rPr>
              <a:t>Ebinesh</a:t>
            </a:r>
            <a:r>
              <a:rPr lang="en-US" sz="2000" dirty="0">
                <a:solidFill>
                  <a:schemeClr val="tx1"/>
                </a:solidFill>
                <a:latin typeface="Bahnschrift SemiBold SemiConden" panose="020B0502040204020203" pitchFamily="34" charset="0"/>
              </a:rPr>
              <a:t> K</a:t>
            </a:r>
          </a:p>
          <a:p>
            <a:pPr lvl="6">
              <a:buFont typeface="Wingdings" panose="05000000000000000000" pitchFamily="2" charset="2"/>
              <a:buChar char="v"/>
            </a:pPr>
            <a:r>
              <a:rPr lang="en-US" sz="2000" dirty="0">
                <a:solidFill>
                  <a:schemeClr val="tx1"/>
                </a:solidFill>
                <a:latin typeface="Bahnschrift SemiBold SemiConden" panose="020B0502040204020203" pitchFamily="34" charset="0"/>
              </a:rPr>
              <a:t>Sanjay B </a:t>
            </a:r>
          </a:p>
        </p:txBody>
      </p:sp>
    </p:spTree>
    <p:extLst>
      <p:ext uri="{BB962C8B-B14F-4D97-AF65-F5344CB8AC3E}">
        <p14:creationId xmlns:p14="http://schemas.microsoft.com/office/powerpoint/2010/main" val="607979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09719-CE8A-33B1-376C-779C75D7DB08}"/>
              </a:ext>
            </a:extLst>
          </p:cNvPr>
          <p:cNvSpPr>
            <a:spLocks noGrp="1"/>
          </p:cNvSpPr>
          <p:nvPr>
            <p:ph type="title"/>
          </p:nvPr>
        </p:nvSpPr>
        <p:spPr/>
        <p:txBody>
          <a:bodyPr/>
          <a:lstStyle/>
          <a:p>
            <a:r>
              <a:rPr lang="en-US" b="1" dirty="0">
                <a:latin typeface="Arno Pro Smbd Display" panose="02020702050506020403" pitchFamily="18" charset="0"/>
              </a:rPr>
              <a:t>DATA  PREPROCESSING</a:t>
            </a:r>
            <a:endParaRPr lang="en-IN" b="1" dirty="0">
              <a:latin typeface="Arno Pro Smbd Display" panose="02020702050506020403" pitchFamily="18" charset="0"/>
            </a:endParaRPr>
          </a:p>
        </p:txBody>
      </p:sp>
      <p:sp>
        <p:nvSpPr>
          <p:cNvPr id="3" name="Content Placeholder 2">
            <a:extLst>
              <a:ext uri="{FF2B5EF4-FFF2-40B4-BE49-F238E27FC236}">
                <a16:creationId xmlns:a16="http://schemas.microsoft.com/office/drawing/2014/main" id="{312930C2-8F42-42CF-3651-F64DFE026CD2}"/>
              </a:ext>
            </a:extLst>
          </p:cNvPr>
          <p:cNvSpPr>
            <a:spLocks noGrp="1"/>
          </p:cNvSpPr>
          <p:nvPr>
            <p:ph idx="1"/>
          </p:nvPr>
        </p:nvSpPr>
        <p:spPr>
          <a:xfrm>
            <a:off x="838200" y="1869439"/>
            <a:ext cx="11008360" cy="2621281"/>
          </a:xfrm>
        </p:spPr>
        <p:txBody>
          <a:bodyPr>
            <a:normAutofit/>
          </a:bodyPr>
          <a:lstStyle/>
          <a:p>
            <a:r>
              <a:rPr lang="en-US" sz="2400" b="1" i="0" dirty="0">
                <a:solidFill>
                  <a:srgbClr val="4D5156"/>
                </a:solidFill>
                <a:effectLst/>
                <a:latin typeface="Roboto" panose="020F0502020204030204" pitchFamily="2" charset="0"/>
              </a:rPr>
              <a:t>Data  preprocessing  is  an  important  step in the data analytics process that involves cleaning and transforming raw data to make it suitable for analysis. Some common steps in data preprocessing include: Data Cleaning: This involves identifying and correcting errors or inconsistencies in the data, such as missing values, outliers, and duplicates</a:t>
            </a:r>
            <a:endParaRPr lang="en-IN" sz="2400" b="1" dirty="0"/>
          </a:p>
        </p:txBody>
      </p:sp>
    </p:spTree>
    <p:extLst>
      <p:ext uri="{BB962C8B-B14F-4D97-AF65-F5344CB8AC3E}">
        <p14:creationId xmlns:p14="http://schemas.microsoft.com/office/powerpoint/2010/main" val="3774263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F01F7-64FD-C457-EAA6-6BE5A1771970}"/>
              </a:ext>
            </a:extLst>
          </p:cNvPr>
          <p:cNvSpPr>
            <a:spLocks noGrp="1"/>
          </p:cNvSpPr>
          <p:nvPr>
            <p:ph type="title"/>
          </p:nvPr>
        </p:nvSpPr>
        <p:spPr>
          <a:xfrm>
            <a:off x="189654" y="0"/>
            <a:ext cx="8596668" cy="1320800"/>
          </a:xfrm>
        </p:spPr>
        <p:txBody>
          <a:bodyPr/>
          <a:lstStyle/>
          <a:p>
            <a:r>
              <a:rPr lang="en-US" dirty="0"/>
              <a:t>Steps to preprocess a dataset</a:t>
            </a:r>
            <a:endParaRPr lang="en-IN" dirty="0"/>
          </a:p>
        </p:txBody>
      </p:sp>
      <p:pic>
        <p:nvPicPr>
          <p:cNvPr id="5" name="Content Placeholder 4">
            <a:extLst>
              <a:ext uri="{FF2B5EF4-FFF2-40B4-BE49-F238E27FC236}">
                <a16:creationId xmlns:a16="http://schemas.microsoft.com/office/drawing/2014/main" id="{710D08E3-2BF0-32A4-5D80-5A1472527D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192000" cy="6858000"/>
          </a:xfrm>
        </p:spPr>
      </p:pic>
      <p:sp>
        <p:nvSpPr>
          <p:cNvPr id="6" name="TextBox 5">
            <a:extLst>
              <a:ext uri="{FF2B5EF4-FFF2-40B4-BE49-F238E27FC236}">
                <a16:creationId xmlns:a16="http://schemas.microsoft.com/office/drawing/2014/main" id="{FE53963C-9206-0376-E992-6D736142E7D3}"/>
              </a:ext>
            </a:extLst>
          </p:cNvPr>
          <p:cNvSpPr txBox="1"/>
          <p:nvPr/>
        </p:nvSpPr>
        <p:spPr>
          <a:xfrm>
            <a:off x="294640" y="162560"/>
            <a:ext cx="6644640" cy="584775"/>
          </a:xfrm>
          <a:prstGeom prst="rect">
            <a:avLst/>
          </a:prstGeom>
          <a:noFill/>
        </p:spPr>
        <p:txBody>
          <a:bodyPr wrap="square" rtlCol="0">
            <a:spAutoFit/>
          </a:bodyPr>
          <a:lstStyle/>
          <a:p>
            <a:r>
              <a:rPr lang="en-US" sz="3200" dirty="0">
                <a:latin typeface="Adobe Garamond Pro Bold" panose="02020702060506020403" pitchFamily="18" charset="0"/>
              </a:rPr>
              <a:t>Steps to  preprocess a dataset</a:t>
            </a:r>
            <a:endParaRPr lang="en-IN" sz="3200" dirty="0">
              <a:latin typeface="Adobe Garamond Pro Bold" panose="02020702060506020403" pitchFamily="18" charset="0"/>
            </a:endParaRPr>
          </a:p>
        </p:txBody>
      </p:sp>
    </p:spTree>
    <p:extLst>
      <p:ext uri="{BB962C8B-B14F-4D97-AF65-F5344CB8AC3E}">
        <p14:creationId xmlns:p14="http://schemas.microsoft.com/office/powerpoint/2010/main" val="1025357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9827A54-2C33-F2BA-80D6-07E49F74A4E8}"/>
              </a:ext>
            </a:extLst>
          </p:cNvPr>
          <p:cNvSpPr/>
          <p:nvPr/>
        </p:nvSpPr>
        <p:spPr>
          <a:xfrm>
            <a:off x="1056640" y="1666240"/>
            <a:ext cx="10332720" cy="16256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2" name="Title 1">
            <a:extLst>
              <a:ext uri="{FF2B5EF4-FFF2-40B4-BE49-F238E27FC236}">
                <a16:creationId xmlns:a16="http://schemas.microsoft.com/office/drawing/2014/main" id="{F876C630-90ED-8C77-CE99-6816E6C5524E}"/>
              </a:ext>
            </a:extLst>
          </p:cNvPr>
          <p:cNvSpPr>
            <a:spLocks noGrp="1"/>
          </p:cNvSpPr>
          <p:nvPr>
            <p:ph type="title"/>
          </p:nvPr>
        </p:nvSpPr>
        <p:spPr>
          <a:xfrm>
            <a:off x="223520" y="809487"/>
            <a:ext cx="6217920" cy="426720"/>
          </a:xfrm>
        </p:spPr>
        <p:txBody>
          <a:bodyPr>
            <a:normAutofit fontScale="90000"/>
          </a:bodyPr>
          <a:lstStyle/>
          <a:p>
            <a:r>
              <a:rPr lang="en-US" sz="3100" b="1" dirty="0">
                <a:latin typeface="Bahnschrift SemiBold SemiConden" panose="020B0502040204020203" pitchFamily="34" charset="0"/>
              </a:rPr>
              <a:t>First we can import the required libraries</a:t>
            </a:r>
            <a:br>
              <a:rPr lang="en-US" sz="3100" b="1" dirty="0">
                <a:latin typeface="Bahnschrift SemiBold SemiConden" panose="020B0502040204020203" pitchFamily="34" charset="0"/>
              </a:rPr>
            </a:br>
            <a:br>
              <a:rPr lang="en-US" sz="2800" b="1" dirty="0"/>
            </a:br>
            <a:endParaRPr lang="en-IN" sz="2800" b="1" dirty="0"/>
          </a:p>
        </p:txBody>
      </p:sp>
      <p:pic>
        <p:nvPicPr>
          <p:cNvPr id="5" name="Content Placeholder 4">
            <a:extLst>
              <a:ext uri="{FF2B5EF4-FFF2-40B4-BE49-F238E27FC236}">
                <a16:creationId xmlns:a16="http://schemas.microsoft.com/office/drawing/2014/main" id="{2E9158F1-13C4-1177-F7ED-2711828E253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37804"/>
          <a:stretch/>
        </p:blipFill>
        <p:spPr>
          <a:xfrm>
            <a:off x="0" y="2550161"/>
            <a:ext cx="12192000" cy="3657599"/>
          </a:xfrm>
        </p:spPr>
      </p:pic>
      <p:sp>
        <p:nvSpPr>
          <p:cNvPr id="6" name="TextBox 5">
            <a:extLst>
              <a:ext uri="{FF2B5EF4-FFF2-40B4-BE49-F238E27FC236}">
                <a16:creationId xmlns:a16="http://schemas.microsoft.com/office/drawing/2014/main" id="{C195AB61-5026-7417-155A-F0B0A08C9315}"/>
              </a:ext>
            </a:extLst>
          </p:cNvPr>
          <p:cNvSpPr txBox="1"/>
          <p:nvPr/>
        </p:nvSpPr>
        <p:spPr>
          <a:xfrm>
            <a:off x="223520" y="528321"/>
            <a:ext cx="4277360" cy="707886"/>
          </a:xfrm>
          <a:prstGeom prst="rect">
            <a:avLst/>
          </a:prstGeom>
          <a:noFill/>
        </p:spPr>
        <p:txBody>
          <a:bodyPr wrap="square" rtlCol="0">
            <a:spAutoFit/>
          </a:bodyPr>
          <a:lstStyle/>
          <a:p>
            <a:r>
              <a:rPr lang="en-US" sz="2000" dirty="0">
                <a:latin typeface="Arno Pro SmText" panose="02020502040506020403" pitchFamily="18" charset="0"/>
              </a:rPr>
              <a:t>Import pandas as pd</a:t>
            </a:r>
          </a:p>
          <a:p>
            <a:r>
              <a:rPr lang="en-US" sz="2000" dirty="0">
                <a:latin typeface="Arno Pro SmText" panose="02020502040506020403" pitchFamily="18" charset="0"/>
              </a:rPr>
              <a:t>Import </a:t>
            </a:r>
            <a:r>
              <a:rPr lang="en-US" sz="2000" dirty="0" err="1">
                <a:latin typeface="Arno Pro SmText" panose="02020502040506020403" pitchFamily="18" charset="0"/>
              </a:rPr>
              <a:t>numpy</a:t>
            </a:r>
            <a:r>
              <a:rPr lang="en-US" sz="2000" dirty="0">
                <a:latin typeface="Arno Pro SmText" panose="02020502040506020403" pitchFamily="18" charset="0"/>
              </a:rPr>
              <a:t> as np</a:t>
            </a:r>
          </a:p>
        </p:txBody>
      </p:sp>
      <p:sp>
        <p:nvSpPr>
          <p:cNvPr id="3" name="TextBox 2">
            <a:extLst>
              <a:ext uri="{FF2B5EF4-FFF2-40B4-BE49-F238E27FC236}">
                <a16:creationId xmlns:a16="http://schemas.microsoft.com/office/drawing/2014/main" id="{FAF9118A-E9BD-1FC1-B501-407F449B7B8A}"/>
              </a:ext>
            </a:extLst>
          </p:cNvPr>
          <p:cNvSpPr txBox="1"/>
          <p:nvPr/>
        </p:nvSpPr>
        <p:spPr>
          <a:xfrm>
            <a:off x="223520" y="1372792"/>
            <a:ext cx="5374640" cy="1200329"/>
          </a:xfrm>
          <a:prstGeom prst="rect">
            <a:avLst/>
          </a:prstGeom>
          <a:noFill/>
        </p:spPr>
        <p:txBody>
          <a:bodyPr wrap="square" rtlCol="0">
            <a:spAutoFit/>
          </a:bodyPr>
          <a:lstStyle/>
          <a:p>
            <a:r>
              <a:rPr lang="en-US" sz="1800" dirty="0">
                <a:solidFill>
                  <a:schemeClr val="tx1"/>
                </a:solidFill>
                <a:latin typeface="Adobe Garamond Pro Bold" panose="02020702060506020403" pitchFamily="18" charset="0"/>
              </a:rPr>
              <a:t>To read the file</a:t>
            </a:r>
            <a:br>
              <a:rPr lang="en-US" sz="1800" dirty="0">
                <a:solidFill>
                  <a:schemeClr val="tx1"/>
                </a:solidFill>
                <a:latin typeface="Adobe Garamond Pro Bold" panose="02020702060506020403" pitchFamily="18" charset="0"/>
              </a:rPr>
            </a:br>
            <a:r>
              <a:rPr lang="en-US" sz="1800" dirty="0">
                <a:solidFill>
                  <a:schemeClr val="tx1"/>
                </a:solidFill>
                <a:latin typeface="Adobe Garamond Pro Bold" panose="02020702060506020403" pitchFamily="18" charset="0"/>
              </a:rPr>
              <a:t>                </a:t>
            </a:r>
            <a:r>
              <a:rPr lang="en-US" sz="1600" dirty="0" err="1">
                <a:solidFill>
                  <a:schemeClr val="tx1"/>
                </a:solidFill>
                <a:latin typeface="Arno Pro SmText" panose="02020502040506020403" pitchFamily="18" charset="0"/>
              </a:rPr>
              <a:t>df</a:t>
            </a:r>
            <a:r>
              <a:rPr lang="en-US" sz="1600" dirty="0">
                <a:solidFill>
                  <a:schemeClr val="tx1"/>
                </a:solidFill>
                <a:latin typeface="Arno Pro SmText" panose="02020502040506020403" pitchFamily="18" charset="0"/>
              </a:rPr>
              <a:t>=</a:t>
            </a:r>
            <a:r>
              <a:rPr lang="en-US" sz="1600" dirty="0" err="1">
                <a:solidFill>
                  <a:schemeClr val="tx1"/>
                </a:solidFill>
                <a:latin typeface="Arno Pro SmText" panose="02020502040506020403" pitchFamily="18" charset="0"/>
              </a:rPr>
              <a:t>pd.read_csv</a:t>
            </a:r>
            <a:r>
              <a:rPr lang="en-US" sz="1600" dirty="0">
                <a:solidFill>
                  <a:schemeClr val="tx1"/>
                </a:solidFill>
                <a:latin typeface="Arno Pro SmText" panose="02020502040506020403" pitchFamily="18" charset="0"/>
              </a:rPr>
              <a:t>(‘20140711’)</a:t>
            </a:r>
            <a:br>
              <a:rPr lang="en-US" sz="1400" dirty="0">
                <a:solidFill>
                  <a:schemeClr val="tx1"/>
                </a:solidFill>
                <a:latin typeface="Arno Pro SmText" panose="02020502040506020403" pitchFamily="18" charset="0"/>
              </a:rPr>
            </a:br>
            <a:r>
              <a:rPr lang="en-US" sz="1800" dirty="0">
                <a:solidFill>
                  <a:schemeClr val="tx1"/>
                </a:solidFill>
                <a:latin typeface="Adobe Garamond Pro Bold" panose="02020702060506020403" pitchFamily="18" charset="0"/>
              </a:rPr>
              <a:t>To see the size</a:t>
            </a:r>
            <a:br>
              <a:rPr lang="en-US" sz="1800" dirty="0">
                <a:solidFill>
                  <a:schemeClr val="tx1"/>
                </a:solidFill>
                <a:latin typeface="Adobe Garamond Pro Bold" panose="02020702060506020403" pitchFamily="18" charset="0"/>
              </a:rPr>
            </a:br>
            <a:r>
              <a:rPr lang="en-US" sz="1800" dirty="0">
                <a:solidFill>
                  <a:schemeClr val="tx1"/>
                </a:solidFill>
                <a:latin typeface="Adobe Garamond Pro Bold" panose="02020702060506020403" pitchFamily="18" charset="0"/>
              </a:rPr>
              <a:t>               </a:t>
            </a:r>
            <a:r>
              <a:rPr lang="en-US" sz="1600" dirty="0" err="1">
                <a:solidFill>
                  <a:schemeClr val="tx1"/>
                </a:solidFill>
                <a:latin typeface="Arno Pro SmText" panose="02020502040506020403" pitchFamily="18" charset="0"/>
              </a:rPr>
              <a:t>df.shape</a:t>
            </a:r>
            <a:r>
              <a:rPr lang="en-US" sz="1600" dirty="0">
                <a:solidFill>
                  <a:schemeClr val="tx1"/>
                </a:solidFill>
                <a:latin typeface="Arno Pro SmText" panose="02020502040506020403" pitchFamily="18" charset="0"/>
              </a:rPr>
              <a:t> </a:t>
            </a:r>
            <a:endParaRPr lang="en-IN" dirty="0"/>
          </a:p>
        </p:txBody>
      </p:sp>
    </p:spTree>
    <p:extLst>
      <p:ext uri="{BB962C8B-B14F-4D97-AF65-F5344CB8AC3E}">
        <p14:creationId xmlns:p14="http://schemas.microsoft.com/office/powerpoint/2010/main" val="3763013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B8AEB-8C06-317F-85F4-8AF622E8E96F}"/>
              </a:ext>
            </a:extLst>
          </p:cNvPr>
          <p:cNvSpPr>
            <a:spLocks noGrp="1"/>
          </p:cNvSpPr>
          <p:nvPr>
            <p:ph type="title"/>
          </p:nvPr>
        </p:nvSpPr>
        <p:spPr>
          <a:xfrm>
            <a:off x="81280" y="558799"/>
            <a:ext cx="6360160" cy="508001"/>
          </a:xfrm>
        </p:spPr>
        <p:txBody>
          <a:bodyPr>
            <a:normAutofit fontScale="90000"/>
          </a:bodyPr>
          <a:lstStyle/>
          <a:p>
            <a:r>
              <a:rPr lang="en-US" sz="2400" b="1" dirty="0">
                <a:solidFill>
                  <a:schemeClr val="tx1"/>
                </a:solidFill>
                <a:latin typeface="Arno Pro SmText" panose="02020502040506020403" pitchFamily="18" charset="0"/>
              </a:rPr>
              <a:t>To get a head and tail in a dataset</a:t>
            </a:r>
            <a:br>
              <a:rPr lang="en-US" sz="2400" b="1" dirty="0">
                <a:solidFill>
                  <a:schemeClr val="tx1"/>
                </a:solidFill>
                <a:latin typeface="Arno Pro SmText" panose="02020502040506020403" pitchFamily="18" charset="0"/>
              </a:rPr>
            </a:br>
            <a:r>
              <a:rPr lang="en-US" sz="2400" b="1" dirty="0">
                <a:solidFill>
                  <a:schemeClr val="tx1"/>
                </a:solidFill>
                <a:latin typeface="Arno Pro SmText" panose="02020502040506020403" pitchFamily="18" charset="0"/>
              </a:rPr>
              <a:t>                             </a:t>
            </a:r>
            <a:r>
              <a:rPr lang="en-US" sz="2400" dirty="0" err="1">
                <a:solidFill>
                  <a:schemeClr val="tx1"/>
                </a:solidFill>
                <a:latin typeface="Arno Pro SmText" panose="02020502040506020403" pitchFamily="18" charset="0"/>
              </a:rPr>
              <a:t>df.head</a:t>
            </a:r>
            <a:br>
              <a:rPr lang="en-US" sz="2400" dirty="0">
                <a:solidFill>
                  <a:schemeClr val="tx1"/>
                </a:solidFill>
                <a:latin typeface="Arno Pro SmText" panose="02020502040506020403" pitchFamily="18" charset="0"/>
              </a:rPr>
            </a:br>
            <a:r>
              <a:rPr lang="en-US" sz="2400" dirty="0">
                <a:solidFill>
                  <a:schemeClr val="tx1"/>
                </a:solidFill>
                <a:latin typeface="Arno Pro SmText" panose="02020502040506020403" pitchFamily="18" charset="0"/>
              </a:rPr>
              <a:t>                             </a:t>
            </a:r>
            <a:r>
              <a:rPr lang="en-US" sz="2400" dirty="0" err="1">
                <a:solidFill>
                  <a:schemeClr val="tx1"/>
                </a:solidFill>
                <a:latin typeface="Arno Pro SmText" panose="02020502040506020403" pitchFamily="18" charset="0"/>
              </a:rPr>
              <a:t>df.tail</a:t>
            </a:r>
            <a:endParaRPr lang="en-IN" sz="2400" dirty="0">
              <a:solidFill>
                <a:schemeClr val="tx1"/>
              </a:solidFill>
              <a:latin typeface="Arno Pro SmText" panose="02020502040506020403" pitchFamily="18" charset="0"/>
            </a:endParaRPr>
          </a:p>
        </p:txBody>
      </p:sp>
      <p:pic>
        <p:nvPicPr>
          <p:cNvPr id="5" name="Content Placeholder 4">
            <a:extLst>
              <a:ext uri="{FF2B5EF4-FFF2-40B4-BE49-F238E27FC236}">
                <a16:creationId xmlns:a16="http://schemas.microsoft.com/office/drawing/2014/main" id="{98DCBD88-F533-F6DA-3639-BED7557FE2B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066800"/>
            <a:ext cx="12192000" cy="3474892"/>
          </a:xfrm>
        </p:spPr>
      </p:pic>
      <p:pic>
        <p:nvPicPr>
          <p:cNvPr id="13" name="Picture 12">
            <a:extLst>
              <a:ext uri="{FF2B5EF4-FFF2-40B4-BE49-F238E27FC236}">
                <a16:creationId xmlns:a16="http://schemas.microsoft.com/office/drawing/2014/main" id="{D129C462-F69A-810A-26B1-42F335114186}"/>
              </a:ext>
            </a:extLst>
          </p:cNvPr>
          <p:cNvPicPr>
            <a:picLocks noChangeAspect="1"/>
          </p:cNvPicPr>
          <p:nvPr/>
        </p:nvPicPr>
        <p:blipFill rotWithShape="1">
          <a:blip r:embed="rId3">
            <a:extLst>
              <a:ext uri="{28A0092B-C50C-407E-A947-70E740481C1C}">
                <a14:useLocalDpi xmlns:a14="http://schemas.microsoft.com/office/drawing/2010/main" val="0"/>
              </a:ext>
            </a:extLst>
          </a:blip>
          <a:srcRect l="2500" t="15260" b="53481"/>
          <a:stretch/>
        </p:blipFill>
        <p:spPr>
          <a:xfrm>
            <a:off x="0" y="4541692"/>
            <a:ext cx="12192000" cy="1757509"/>
          </a:xfrm>
          <a:prstGeom prst="rect">
            <a:avLst/>
          </a:prstGeom>
        </p:spPr>
      </p:pic>
    </p:spTree>
    <p:extLst>
      <p:ext uri="{BB962C8B-B14F-4D97-AF65-F5344CB8AC3E}">
        <p14:creationId xmlns:p14="http://schemas.microsoft.com/office/powerpoint/2010/main" val="642526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06327-7C83-467D-67AF-2C6A67667594}"/>
              </a:ext>
            </a:extLst>
          </p:cNvPr>
          <p:cNvSpPr>
            <a:spLocks noGrp="1"/>
          </p:cNvSpPr>
          <p:nvPr>
            <p:ph type="title"/>
          </p:nvPr>
        </p:nvSpPr>
        <p:spPr>
          <a:xfrm>
            <a:off x="264160" y="2271553"/>
            <a:ext cx="10515600" cy="2052955"/>
          </a:xfrm>
        </p:spPr>
        <p:txBody>
          <a:bodyPr>
            <a:normAutofit/>
          </a:bodyPr>
          <a:lstStyle/>
          <a:p>
            <a:r>
              <a:rPr lang="en-US" sz="2400" b="1" dirty="0">
                <a:solidFill>
                  <a:schemeClr val="tx1"/>
                </a:solidFill>
                <a:latin typeface="Adobe Garamond Pro Bold" panose="02020702060506020403" pitchFamily="18" charset="0"/>
              </a:rPr>
              <a:t>To remove duplicate from the dataset</a:t>
            </a:r>
            <a:br>
              <a:rPr lang="en-US" sz="2400" dirty="0">
                <a:solidFill>
                  <a:schemeClr val="tx1"/>
                </a:solidFill>
                <a:latin typeface="Arno Pro SmText" panose="02020502040506020403" pitchFamily="18" charset="0"/>
              </a:rPr>
            </a:br>
            <a:r>
              <a:rPr lang="en-US" sz="2400" dirty="0" err="1">
                <a:solidFill>
                  <a:schemeClr val="tx1"/>
                </a:solidFill>
                <a:latin typeface="Arno Pro SmText" panose="02020502040506020403" pitchFamily="18" charset="0"/>
              </a:rPr>
              <a:t>df</a:t>
            </a:r>
            <a:r>
              <a:rPr lang="en-US" sz="2400" dirty="0">
                <a:solidFill>
                  <a:schemeClr val="tx1"/>
                </a:solidFill>
                <a:latin typeface="Arno Pro SmText" panose="02020502040506020403" pitchFamily="18" charset="0"/>
              </a:rPr>
              <a:t>=</a:t>
            </a:r>
            <a:r>
              <a:rPr lang="en-US" sz="2400" dirty="0" err="1">
                <a:solidFill>
                  <a:schemeClr val="tx1"/>
                </a:solidFill>
                <a:latin typeface="Arno Pro SmText" panose="02020502040506020403" pitchFamily="18" charset="0"/>
              </a:rPr>
              <a:t>df.dropna</a:t>
            </a:r>
            <a:r>
              <a:rPr lang="en-US" sz="2400" dirty="0">
                <a:solidFill>
                  <a:schemeClr val="tx1"/>
                </a:solidFill>
                <a:latin typeface="Arno Pro SmText" panose="02020502040506020403" pitchFamily="18" charset="0"/>
              </a:rPr>
              <a:t>()</a:t>
            </a:r>
            <a:br>
              <a:rPr lang="en-US" sz="2400" dirty="0">
                <a:solidFill>
                  <a:schemeClr val="tx1"/>
                </a:solidFill>
                <a:latin typeface="Arno Pro SmText" panose="02020502040506020403" pitchFamily="18" charset="0"/>
              </a:rPr>
            </a:br>
            <a:r>
              <a:rPr lang="en-US" sz="2400" dirty="0" err="1">
                <a:solidFill>
                  <a:schemeClr val="tx1"/>
                </a:solidFill>
                <a:latin typeface="Arno Pro SmText" panose="02020502040506020403" pitchFamily="18" charset="0"/>
              </a:rPr>
              <a:t>df-df.drop_duplicates</a:t>
            </a:r>
            <a:r>
              <a:rPr lang="en-US" sz="2400" dirty="0">
                <a:solidFill>
                  <a:schemeClr val="tx1"/>
                </a:solidFill>
                <a:latin typeface="Arno Pro SmText" panose="02020502040506020403" pitchFamily="18" charset="0"/>
              </a:rPr>
              <a:t>()</a:t>
            </a:r>
            <a:br>
              <a:rPr lang="en-US" sz="2400" dirty="0">
                <a:solidFill>
                  <a:schemeClr val="tx1"/>
                </a:solidFill>
                <a:latin typeface="Arno Pro SmText" panose="02020502040506020403" pitchFamily="18" charset="0"/>
              </a:rPr>
            </a:br>
            <a:endParaRPr lang="en-IN" sz="2400" dirty="0">
              <a:solidFill>
                <a:schemeClr val="tx1"/>
              </a:solidFill>
              <a:latin typeface="Arno Pro SmText" panose="02020502040506020403" pitchFamily="18" charset="0"/>
            </a:endParaRPr>
          </a:p>
        </p:txBody>
      </p:sp>
      <p:pic>
        <p:nvPicPr>
          <p:cNvPr id="5" name="Content Placeholder 4">
            <a:extLst>
              <a:ext uri="{FF2B5EF4-FFF2-40B4-BE49-F238E27FC236}">
                <a16:creationId xmlns:a16="http://schemas.microsoft.com/office/drawing/2014/main" id="{F2346BB6-A1C3-FD9A-E73D-E46ABC8CEEF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5259" b="17593"/>
          <a:stretch/>
        </p:blipFill>
        <p:spPr>
          <a:xfrm>
            <a:off x="0" y="701040"/>
            <a:ext cx="12273280" cy="2131058"/>
          </a:xfrm>
        </p:spPr>
      </p:pic>
      <p:pic>
        <p:nvPicPr>
          <p:cNvPr id="4" name="Picture 3">
            <a:extLst>
              <a:ext uri="{FF2B5EF4-FFF2-40B4-BE49-F238E27FC236}">
                <a16:creationId xmlns:a16="http://schemas.microsoft.com/office/drawing/2014/main" id="{D04D9C7B-27BC-6DD3-E053-087BD8E0654A}"/>
              </a:ext>
            </a:extLst>
          </p:cNvPr>
          <p:cNvPicPr>
            <a:picLocks noChangeAspect="1"/>
          </p:cNvPicPr>
          <p:nvPr/>
        </p:nvPicPr>
        <p:blipFill rotWithShape="1">
          <a:blip r:embed="rId2">
            <a:extLst>
              <a:ext uri="{28A0092B-C50C-407E-A947-70E740481C1C}">
                <a14:useLocalDpi xmlns:a14="http://schemas.microsoft.com/office/drawing/2010/main" val="0"/>
              </a:ext>
            </a:extLst>
          </a:blip>
          <a:srcRect t="80741"/>
          <a:stretch/>
        </p:blipFill>
        <p:spPr>
          <a:xfrm>
            <a:off x="0" y="4968240"/>
            <a:ext cx="12192000" cy="1320800"/>
          </a:xfrm>
          <a:prstGeom prst="rect">
            <a:avLst/>
          </a:prstGeom>
        </p:spPr>
      </p:pic>
      <p:sp>
        <p:nvSpPr>
          <p:cNvPr id="6" name="TextBox 5">
            <a:extLst>
              <a:ext uri="{FF2B5EF4-FFF2-40B4-BE49-F238E27FC236}">
                <a16:creationId xmlns:a16="http://schemas.microsoft.com/office/drawing/2014/main" id="{89E4FB5A-0FB8-9C1D-DDB8-01E033219AC3}"/>
              </a:ext>
            </a:extLst>
          </p:cNvPr>
          <p:cNvSpPr txBox="1"/>
          <p:nvPr/>
        </p:nvSpPr>
        <p:spPr>
          <a:xfrm>
            <a:off x="264160" y="4141886"/>
            <a:ext cx="5445760" cy="646331"/>
          </a:xfrm>
          <a:prstGeom prst="rect">
            <a:avLst/>
          </a:prstGeom>
          <a:noFill/>
        </p:spPr>
        <p:txBody>
          <a:bodyPr wrap="square" rtlCol="0">
            <a:spAutoFit/>
          </a:bodyPr>
          <a:lstStyle/>
          <a:p>
            <a:r>
              <a:rPr lang="en-US" sz="1800" b="1" dirty="0">
                <a:solidFill>
                  <a:schemeClr val="tx1"/>
                </a:solidFill>
                <a:latin typeface="Arno Pro SmText" panose="02020502040506020403" pitchFamily="18" charset="0"/>
              </a:rPr>
              <a:t>To save the cleaned dataset</a:t>
            </a:r>
            <a:br>
              <a:rPr lang="en-US" sz="1800" dirty="0">
                <a:solidFill>
                  <a:schemeClr val="tx1"/>
                </a:solidFill>
                <a:latin typeface="Arno Pro SmText" panose="02020502040506020403" pitchFamily="18" charset="0"/>
              </a:rPr>
            </a:br>
            <a:r>
              <a:rPr lang="en-US" sz="1800" dirty="0" err="1">
                <a:solidFill>
                  <a:schemeClr val="tx1"/>
                </a:solidFill>
                <a:latin typeface="Arno Pro SmText" panose="02020502040506020403" pitchFamily="18" charset="0"/>
              </a:rPr>
              <a:t>df.to_csv</a:t>
            </a:r>
            <a:r>
              <a:rPr lang="en-US" sz="1800" dirty="0">
                <a:solidFill>
                  <a:schemeClr val="tx1"/>
                </a:solidFill>
                <a:latin typeface="Arno Pro SmText" panose="02020502040506020403" pitchFamily="18" charset="0"/>
              </a:rPr>
              <a:t>(‘</a:t>
            </a:r>
            <a:r>
              <a:rPr lang="en-US" sz="1800" dirty="0" err="1">
                <a:solidFill>
                  <a:schemeClr val="tx1"/>
                </a:solidFill>
                <a:latin typeface="Arno Pro SmText" panose="02020502040506020403" pitchFamily="18" charset="0"/>
              </a:rPr>
              <a:t>cleaned_data.csv’,index</a:t>
            </a:r>
            <a:r>
              <a:rPr lang="en-US" sz="1800" dirty="0">
                <a:solidFill>
                  <a:schemeClr val="tx1"/>
                </a:solidFill>
                <a:latin typeface="Arno Pro SmText" panose="02020502040506020403" pitchFamily="18" charset="0"/>
              </a:rPr>
              <a:t>=False)</a:t>
            </a:r>
            <a:endParaRPr lang="en-IN" dirty="0"/>
          </a:p>
        </p:txBody>
      </p:sp>
      <p:sp>
        <p:nvSpPr>
          <p:cNvPr id="7" name="TextBox 6">
            <a:extLst>
              <a:ext uri="{FF2B5EF4-FFF2-40B4-BE49-F238E27FC236}">
                <a16:creationId xmlns:a16="http://schemas.microsoft.com/office/drawing/2014/main" id="{9A80DD86-2BAD-6066-F067-EFA250E35700}"/>
              </a:ext>
            </a:extLst>
          </p:cNvPr>
          <p:cNvSpPr txBox="1"/>
          <p:nvPr/>
        </p:nvSpPr>
        <p:spPr>
          <a:xfrm>
            <a:off x="264160" y="110189"/>
            <a:ext cx="4531360" cy="769441"/>
          </a:xfrm>
          <a:prstGeom prst="rect">
            <a:avLst/>
          </a:prstGeom>
          <a:noFill/>
        </p:spPr>
        <p:txBody>
          <a:bodyPr wrap="square" rtlCol="0">
            <a:spAutoFit/>
          </a:bodyPr>
          <a:lstStyle/>
          <a:p>
            <a:r>
              <a:rPr lang="en-US" sz="2400" b="1" dirty="0">
                <a:latin typeface="Adobe Caslon Pro Bold" panose="0205070206050A020403" pitchFamily="18" charset="0"/>
              </a:rPr>
              <a:t>To get info of the dataset</a:t>
            </a:r>
          </a:p>
          <a:p>
            <a:r>
              <a:rPr lang="en-US" sz="2000" dirty="0">
                <a:latin typeface="Adobe Caslon Pro" panose="0205050205050A020403" pitchFamily="18" charset="0"/>
              </a:rPr>
              <a:t>df.info()</a:t>
            </a:r>
            <a:endParaRPr lang="en-IN" sz="2000" dirty="0">
              <a:latin typeface="Adobe Caslon Pro" panose="0205050205050A020403" pitchFamily="18" charset="0"/>
            </a:endParaRPr>
          </a:p>
        </p:txBody>
      </p:sp>
    </p:spTree>
    <p:extLst>
      <p:ext uri="{BB962C8B-B14F-4D97-AF65-F5344CB8AC3E}">
        <p14:creationId xmlns:p14="http://schemas.microsoft.com/office/powerpoint/2010/main" val="3158561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EB96D-C283-5223-C485-CADA30560A85}"/>
              </a:ext>
            </a:extLst>
          </p:cNvPr>
          <p:cNvSpPr>
            <a:spLocks noGrp="1"/>
          </p:cNvSpPr>
          <p:nvPr>
            <p:ph type="title"/>
          </p:nvPr>
        </p:nvSpPr>
        <p:spPr>
          <a:xfrm>
            <a:off x="2546774" y="2397760"/>
            <a:ext cx="8596668" cy="1320800"/>
          </a:xfrm>
        </p:spPr>
        <p:txBody>
          <a:bodyPr>
            <a:normAutofit/>
          </a:bodyPr>
          <a:lstStyle/>
          <a:p>
            <a:r>
              <a:rPr lang="en-US" sz="8000" dirty="0">
                <a:solidFill>
                  <a:schemeClr val="bg2">
                    <a:lumMod val="25000"/>
                  </a:schemeClr>
                </a:solidFill>
              </a:rPr>
              <a:t>Thank you!!</a:t>
            </a:r>
            <a:endParaRPr lang="en-IN" sz="8000" dirty="0">
              <a:solidFill>
                <a:schemeClr val="bg2">
                  <a:lumMod val="25000"/>
                </a:schemeClr>
              </a:solidFill>
            </a:endParaRPr>
          </a:p>
        </p:txBody>
      </p:sp>
    </p:spTree>
    <p:extLst>
      <p:ext uri="{BB962C8B-B14F-4D97-AF65-F5344CB8AC3E}">
        <p14:creationId xmlns:p14="http://schemas.microsoft.com/office/powerpoint/2010/main" val="3619296776"/>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134</TotalTime>
  <Words>207</Words>
  <Application>Microsoft Office PowerPoint</Application>
  <PresentationFormat>Widescreen</PresentationFormat>
  <Paragraphs>21</Paragraphs>
  <Slides>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8</vt:i4>
      </vt:variant>
    </vt:vector>
  </HeadingPairs>
  <TitlesOfParts>
    <vt:vector size="20" baseType="lpstr">
      <vt:lpstr>Adobe Caslon Pro</vt:lpstr>
      <vt:lpstr>Adobe Caslon Pro Bold</vt:lpstr>
      <vt:lpstr>Adobe Garamond Pro</vt:lpstr>
      <vt:lpstr>Adobe Garamond Pro Bold</vt:lpstr>
      <vt:lpstr>Arno Pro Smbd Display</vt:lpstr>
      <vt:lpstr>Arno Pro SmText</vt:lpstr>
      <vt:lpstr>Bahnschrift SemiBold SemiConden</vt:lpstr>
      <vt:lpstr>Calibri</vt:lpstr>
      <vt:lpstr>Calibri Light</vt:lpstr>
      <vt:lpstr>Roboto</vt:lpstr>
      <vt:lpstr>Wingdings</vt:lpstr>
      <vt:lpstr>Retrospect</vt:lpstr>
      <vt:lpstr>PowerPoint Presentation</vt:lpstr>
      <vt:lpstr>PowerPoint Presentation</vt:lpstr>
      <vt:lpstr>DATA  PREPROCESSING</vt:lpstr>
      <vt:lpstr>Steps to preprocess a dataset</vt:lpstr>
      <vt:lpstr>First we can import the required libraries  </vt:lpstr>
      <vt:lpstr>To get a head and tail in a dataset                              df.head                              df.tail</vt:lpstr>
      <vt:lpstr>To remove duplicate from the dataset df=df.dropna() df-df.drop_duplicates()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 sam</dc:creator>
  <cp:lastModifiedBy>sam sam</cp:lastModifiedBy>
  <cp:revision>2</cp:revision>
  <dcterms:created xsi:type="dcterms:W3CDTF">2023-10-18T09:11:28Z</dcterms:created>
  <dcterms:modified xsi:type="dcterms:W3CDTF">2023-10-18T12:05:57Z</dcterms:modified>
</cp:coreProperties>
</file>

<file path=docProps/thumbnail.jpeg>
</file>